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62" r:id="rId4"/>
    <p:sldId id="260" r:id="rId5"/>
    <p:sldId id="258" r:id="rId6"/>
    <p:sldId id="263" r:id="rId7"/>
    <p:sldId id="272" r:id="rId8"/>
    <p:sldId id="265" r:id="rId9"/>
    <p:sldId id="277" r:id="rId10"/>
    <p:sldId id="269" r:id="rId11"/>
    <p:sldId id="268" r:id="rId12"/>
    <p:sldId id="259" r:id="rId13"/>
    <p:sldId id="278" r:id="rId14"/>
    <p:sldId id="280" r:id="rId15"/>
    <p:sldId id="271" r:id="rId16"/>
    <p:sldId id="270" r:id="rId17"/>
    <p:sldId id="276" r:id="rId18"/>
    <p:sldId id="274" r:id="rId19"/>
    <p:sldId id="275" r:id="rId20"/>
    <p:sldId id="279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51371" autoAdjust="0"/>
  </p:normalViewPr>
  <p:slideViewPr>
    <p:cSldViewPr snapToGrid="0">
      <p:cViewPr varScale="1">
        <p:scale>
          <a:sx n="68" d="100"/>
          <a:sy n="68" d="100"/>
        </p:scale>
        <p:origin x="22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42D00-8F63-459B-8126-6672239D845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2E11797-55D5-4906-B9E4-CA14D714A8CA}">
      <dgm:prSet phldrT="[Tekst]"/>
      <dgm:spPr/>
      <dgm:t>
        <a:bodyPr/>
        <a:lstStyle/>
        <a:p>
          <a:r>
            <a:rPr lang="da-DK" dirty="0" smtClean="0"/>
            <a:t>Statsforvaltningen / SIRI / </a:t>
          </a:r>
          <a:r>
            <a:rPr lang="da-DK" dirty="0" err="1" smtClean="0"/>
            <a:t>Udlændingestyrelsn</a:t>
          </a:r>
          <a:endParaRPr lang="da-DK" dirty="0"/>
        </a:p>
      </dgm:t>
    </dgm:pt>
    <dgm:pt modelId="{FFB290C3-7959-47B8-BB7F-DA03A4DC2C16}" type="parTrans" cxnId="{1B9AC418-9580-4AC0-AEEA-2EC84BE844A8}">
      <dgm:prSet/>
      <dgm:spPr/>
      <dgm:t>
        <a:bodyPr/>
        <a:lstStyle/>
        <a:p>
          <a:endParaRPr lang="da-DK"/>
        </a:p>
      </dgm:t>
    </dgm:pt>
    <dgm:pt modelId="{5F760147-1F1B-40B3-BD1D-6EBF6AA6E33B}" type="sibTrans" cxnId="{1B9AC418-9580-4AC0-AEEA-2EC84BE844A8}">
      <dgm:prSet/>
      <dgm:spPr/>
      <dgm:t>
        <a:bodyPr/>
        <a:lstStyle/>
        <a:p>
          <a:endParaRPr lang="da-DK"/>
        </a:p>
      </dgm:t>
    </dgm:pt>
    <dgm:pt modelId="{4BACEC95-AE88-4895-AA3E-93563B831E1F}">
      <dgm:prSet phldrT="[Tekst]"/>
      <dgm:spPr/>
      <dgm:t>
        <a:bodyPr/>
        <a:lstStyle/>
        <a:p>
          <a:endParaRPr lang="da-DK" sz="1200" dirty="0"/>
        </a:p>
      </dgm:t>
    </dgm:pt>
    <dgm:pt modelId="{32589873-B2FA-49A7-B228-7A12ED04A8B4}" type="parTrans" cxnId="{AF637663-0BDF-4DA1-A119-077BE961371F}">
      <dgm:prSet/>
      <dgm:spPr/>
      <dgm:t>
        <a:bodyPr/>
        <a:lstStyle/>
        <a:p>
          <a:endParaRPr lang="da-DK"/>
        </a:p>
      </dgm:t>
    </dgm:pt>
    <dgm:pt modelId="{1580D7E7-8F2F-4BCF-A30F-F25A942C8F27}" type="sibTrans" cxnId="{AF637663-0BDF-4DA1-A119-077BE961371F}">
      <dgm:prSet/>
      <dgm:spPr/>
      <dgm:t>
        <a:bodyPr/>
        <a:lstStyle/>
        <a:p>
          <a:endParaRPr lang="da-DK"/>
        </a:p>
      </dgm:t>
    </dgm:pt>
    <dgm:pt modelId="{3C08903B-0148-4EEA-81F1-5CC327702D5C}">
      <dgm:prSet phldrT="[Tekst]"/>
      <dgm:spPr/>
      <dgm:t>
        <a:bodyPr/>
        <a:lstStyle/>
        <a:p>
          <a:endParaRPr lang="da-DK" sz="1200" dirty="0"/>
        </a:p>
      </dgm:t>
    </dgm:pt>
    <dgm:pt modelId="{A913960E-6AD9-4485-B259-6AC955269332}" type="parTrans" cxnId="{0FA46990-FC64-42E5-92FD-82D00637A877}">
      <dgm:prSet/>
      <dgm:spPr/>
      <dgm:t>
        <a:bodyPr/>
        <a:lstStyle/>
        <a:p>
          <a:endParaRPr lang="da-DK"/>
        </a:p>
      </dgm:t>
    </dgm:pt>
    <dgm:pt modelId="{47FEEAAE-1692-47BC-8460-5B3862ECB7A2}" type="sibTrans" cxnId="{0FA46990-FC64-42E5-92FD-82D00637A877}">
      <dgm:prSet/>
      <dgm:spPr/>
      <dgm:t>
        <a:bodyPr/>
        <a:lstStyle/>
        <a:p>
          <a:endParaRPr lang="da-DK"/>
        </a:p>
      </dgm:t>
    </dgm:pt>
    <dgm:pt modelId="{FE33AFF5-EDAD-496C-A02E-212650E8B661}">
      <dgm:prSet phldrT="[Tekst]" custT="1"/>
      <dgm:spPr/>
      <dgm:t>
        <a:bodyPr/>
        <a:lstStyle/>
        <a:p>
          <a:r>
            <a:rPr lang="da-DK" sz="1300" dirty="0" smtClean="0"/>
            <a:t>Opholdstilladelse</a:t>
          </a:r>
          <a:endParaRPr lang="da-DK" sz="1300" dirty="0"/>
        </a:p>
      </dgm:t>
    </dgm:pt>
    <dgm:pt modelId="{F849A040-6FEA-44EE-867B-EA7F86A71EDF}" type="parTrans" cxnId="{456BE9F1-789C-489E-806D-D96B42DB41F9}">
      <dgm:prSet/>
      <dgm:spPr/>
      <dgm:t>
        <a:bodyPr/>
        <a:lstStyle/>
        <a:p>
          <a:endParaRPr lang="da-DK"/>
        </a:p>
      </dgm:t>
    </dgm:pt>
    <dgm:pt modelId="{6C861530-BC22-4EF3-AE4F-BF15DC892F30}" type="sibTrans" cxnId="{456BE9F1-789C-489E-806D-D96B42DB41F9}">
      <dgm:prSet/>
      <dgm:spPr/>
      <dgm:t>
        <a:bodyPr/>
        <a:lstStyle/>
        <a:p>
          <a:endParaRPr lang="da-DK"/>
        </a:p>
      </dgm:t>
    </dgm:pt>
    <dgm:pt modelId="{A469076D-1498-4123-8B82-5CBF0EA80E12}">
      <dgm:prSet phldrT="[Tekst]" custT="1"/>
      <dgm:spPr/>
      <dgm:t>
        <a:bodyPr/>
        <a:lstStyle/>
        <a:p>
          <a:endParaRPr lang="da-DK" sz="1300" dirty="0"/>
        </a:p>
      </dgm:t>
    </dgm:pt>
    <dgm:pt modelId="{BE84AA71-E6E6-4D6C-962F-4EA048657A9C}" type="parTrans" cxnId="{3F6FFB8C-2D7E-4297-980D-501218029715}">
      <dgm:prSet/>
      <dgm:spPr/>
      <dgm:t>
        <a:bodyPr/>
        <a:lstStyle/>
        <a:p>
          <a:endParaRPr lang="da-DK"/>
        </a:p>
      </dgm:t>
    </dgm:pt>
    <dgm:pt modelId="{BF8070C9-0A34-43EC-939A-328043EEE371}" type="sibTrans" cxnId="{3F6FFB8C-2D7E-4297-980D-501218029715}">
      <dgm:prSet/>
      <dgm:spPr/>
      <dgm:t>
        <a:bodyPr/>
        <a:lstStyle/>
        <a:p>
          <a:endParaRPr lang="da-DK"/>
        </a:p>
      </dgm:t>
    </dgm:pt>
    <dgm:pt modelId="{0A16A676-B48B-4AFD-A9A9-3A83E925FFAD}" type="pres">
      <dgm:prSet presAssocID="{B3942D00-8F63-459B-8126-6672239D845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da-DK"/>
        </a:p>
      </dgm:t>
    </dgm:pt>
    <dgm:pt modelId="{6ED65169-9A25-4E47-A2A0-A9905013BB1C}" type="pres">
      <dgm:prSet presAssocID="{F2E11797-55D5-4906-B9E4-CA14D714A8CA}" presName="linNode" presStyleCnt="0"/>
      <dgm:spPr/>
    </dgm:pt>
    <dgm:pt modelId="{2AC2ADC5-A4F7-4E2A-A602-A5D3C64B6A4D}" type="pres">
      <dgm:prSet presAssocID="{F2E11797-55D5-4906-B9E4-CA14D714A8CA}" presName="parentShp" presStyleLbl="node1" presStyleIdx="0" presStyleCnt="1" custScaleX="147791" custLinFactNeighborX="-4286" custLinFactNeighborY="357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F1DF329-946E-41C5-B4F0-97E7E7F2960A}" type="pres">
      <dgm:prSet presAssocID="{F2E11797-55D5-4906-B9E4-CA14D714A8CA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AF637663-0BDF-4DA1-A119-077BE961371F}" srcId="{F2E11797-55D5-4906-B9E4-CA14D714A8CA}" destId="{4BACEC95-AE88-4895-AA3E-93563B831E1F}" srcOrd="0" destOrd="0" parTransId="{32589873-B2FA-49A7-B228-7A12ED04A8B4}" sibTransId="{1580D7E7-8F2F-4BCF-A30F-F25A942C8F27}"/>
    <dgm:cxn modelId="{B74DEA3A-99B9-4982-8CC9-781E4C707348}" type="presOf" srcId="{F2E11797-55D5-4906-B9E4-CA14D714A8CA}" destId="{2AC2ADC5-A4F7-4E2A-A602-A5D3C64B6A4D}" srcOrd="0" destOrd="0" presId="urn:microsoft.com/office/officeart/2005/8/layout/vList6"/>
    <dgm:cxn modelId="{624EE44F-FC1C-4C69-8DFA-5A6962CE7396}" type="presOf" srcId="{FE33AFF5-EDAD-496C-A02E-212650E8B661}" destId="{CF1DF329-946E-41C5-B4F0-97E7E7F2960A}" srcOrd="0" destOrd="3" presId="urn:microsoft.com/office/officeart/2005/8/layout/vList6"/>
    <dgm:cxn modelId="{53BA9C2E-03F5-43A9-88C6-9C079B946DE7}" type="presOf" srcId="{3C08903B-0148-4EEA-81F1-5CC327702D5C}" destId="{CF1DF329-946E-41C5-B4F0-97E7E7F2960A}" srcOrd="0" destOrd="1" presId="urn:microsoft.com/office/officeart/2005/8/layout/vList6"/>
    <dgm:cxn modelId="{212DC13B-6D79-4F78-8960-AB4B1772664E}" type="presOf" srcId="{B3942D00-8F63-459B-8126-6672239D8459}" destId="{0A16A676-B48B-4AFD-A9A9-3A83E925FFAD}" srcOrd="0" destOrd="0" presId="urn:microsoft.com/office/officeart/2005/8/layout/vList6"/>
    <dgm:cxn modelId="{07D000B4-1D27-48DC-9E02-10ECD2F740D2}" type="presOf" srcId="{A469076D-1498-4123-8B82-5CBF0EA80E12}" destId="{CF1DF329-946E-41C5-B4F0-97E7E7F2960A}" srcOrd="0" destOrd="2" presId="urn:microsoft.com/office/officeart/2005/8/layout/vList6"/>
    <dgm:cxn modelId="{1B9AC418-9580-4AC0-AEEA-2EC84BE844A8}" srcId="{B3942D00-8F63-459B-8126-6672239D8459}" destId="{F2E11797-55D5-4906-B9E4-CA14D714A8CA}" srcOrd="0" destOrd="0" parTransId="{FFB290C3-7959-47B8-BB7F-DA03A4DC2C16}" sibTransId="{5F760147-1F1B-40B3-BD1D-6EBF6AA6E33B}"/>
    <dgm:cxn modelId="{0FA46990-FC64-42E5-92FD-82D00637A877}" srcId="{F2E11797-55D5-4906-B9E4-CA14D714A8CA}" destId="{3C08903B-0148-4EEA-81F1-5CC327702D5C}" srcOrd="1" destOrd="0" parTransId="{A913960E-6AD9-4485-B259-6AC955269332}" sibTransId="{47FEEAAE-1692-47BC-8460-5B3862ECB7A2}"/>
    <dgm:cxn modelId="{3F6FFB8C-2D7E-4297-980D-501218029715}" srcId="{F2E11797-55D5-4906-B9E4-CA14D714A8CA}" destId="{A469076D-1498-4123-8B82-5CBF0EA80E12}" srcOrd="2" destOrd="0" parTransId="{BE84AA71-E6E6-4D6C-962F-4EA048657A9C}" sibTransId="{BF8070C9-0A34-43EC-939A-328043EEE371}"/>
    <dgm:cxn modelId="{027FA8CB-9D3E-4D0D-A8A9-9B29DB8D6D53}" type="presOf" srcId="{4BACEC95-AE88-4895-AA3E-93563B831E1F}" destId="{CF1DF329-946E-41C5-B4F0-97E7E7F2960A}" srcOrd="0" destOrd="0" presId="urn:microsoft.com/office/officeart/2005/8/layout/vList6"/>
    <dgm:cxn modelId="{456BE9F1-789C-489E-806D-D96B42DB41F9}" srcId="{F2E11797-55D5-4906-B9E4-CA14D714A8CA}" destId="{FE33AFF5-EDAD-496C-A02E-212650E8B661}" srcOrd="3" destOrd="0" parTransId="{F849A040-6FEA-44EE-867B-EA7F86A71EDF}" sibTransId="{6C861530-BC22-4EF3-AE4F-BF15DC892F30}"/>
    <dgm:cxn modelId="{993F9A68-BC06-44ED-A7F0-BE9543A5F28D}" type="presParOf" srcId="{0A16A676-B48B-4AFD-A9A9-3A83E925FFAD}" destId="{6ED65169-9A25-4E47-A2A0-A9905013BB1C}" srcOrd="0" destOrd="0" presId="urn:microsoft.com/office/officeart/2005/8/layout/vList6"/>
    <dgm:cxn modelId="{11868501-6853-4EC2-8447-CCE3AFF491E7}" type="presParOf" srcId="{6ED65169-9A25-4E47-A2A0-A9905013BB1C}" destId="{2AC2ADC5-A4F7-4E2A-A602-A5D3C64B6A4D}" srcOrd="0" destOrd="0" presId="urn:microsoft.com/office/officeart/2005/8/layout/vList6"/>
    <dgm:cxn modelId="{D65606FD-F1EC-4C68-BED5-9A5C4F4CE61C}" type="presParOf" srcId="{6ED65169-9A25-4E47-A2A0-A9905013BB1C}" destId="{CF1DF329-946E-41C5-B4F0-97E7E7F2960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05E180-9159-47AC-AD9C-5FC4A5A8997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E138E035-5F91-40EE-A2FB-CF7AD641436E}">
      <dgm:prSet phldrT="[Tekst]"/>
      <dgm:spPr/>
      <dgm:t>
        <a:bodyPr/>
        <a:lstStyle/>
        <a:p>
          <a:r>
            <a:rPr lang="da-DK" dirty="0" smtClean="0"/>
            <a:t>Borgerservice</a:t>
          </a:r>
          <a:endParaRPr lang="da-DK" dirty="0"/>
        </a:p>
      </dgm:t>
    </dgm:pt>
    <dgm:pt modelId="{D8230AC1-9185-44F6-A5A0-46ECA3DF14D6}" type="parTrans" cxnId="{B12773DE-D20E-44FB-8426-2DB771B7DCF9}">
      <dgm:prSet/>
      <dgm:spPr/>
      <dgm:t>
        <a:bodyPr/>
        <a:lstStyle/>
        <a:p>
          <a:endParaRPr lang="da-DK"/>
        </a:p>
      </dgm:t>
    </dgm:pt>
    <dgm:pt modelId="{8D8D31EE-A65E-4553-948C-1CD612DDE4CA}" type="sibTrans" cxnId="{B12773DE-D20E-44FB-8426-2DB771B7DCF9}">
      <dgm:prSet/>
      <dgm:spPr/>
      <dgm:t>
        <a:bodyPr/>
        <a:lstStyle/>
        <a:p>
          <a:endParaRPr lang="da-DK"/>
        </a:p>
      </dgm:t>
    </dgm:pt>
    <dgm:pt modelId="{EF4F9EC0-F039-4A05-9E25-8F1CB45D642A}">
      <dgm:prSet phldrT="[Tekst]" custT="1"/>
      <dgm:spPr/>
      <dgm:t>
        <a:bodyPr/>
        <a:lstStyle/>
        <a:p>
          <a:r>
            <a:rPr lang="da-DK" sz="1300" dirty="0" smtClean="0"/>
            <a:t>Indrejse</a:t>
          </a:r>
          <a:endParaRPr lang="da-DK" sz="1300" dirty="0"/>
        </a:p>
      </dgm:t>
    </dgm:pt>
    <dgm:pt modelId="{2EE36241-7C47-4CA3-83CD-C6F29AC5552E}" type="parTrans" cxnId="{E603B243-DA4E-4C9B-B052-5ADDB8CBF151}">
      <dgm:prSet/>
      <dgm:spPr/>
      <dgm:t>
        <a:bodyPr/>
        <a:lstStyle/>
        <a:p>
          <a:endParaRPr lang="da-DK"/>
        </a:p>
      </dgm:t>
    </dgm:pt>
    <dgm:pt modelId="{0FE53A5D-641F-451E-B0E1-458DEDC53C22}" type="sibTrans" cxnId="{E603B243-DA4E-4C9B-B052-5ADDB8CBF151}">
      <dgm:prSet/>
      <dgm:spPr/>
      <dgm:t>
        <a:bodyPr/>
        <a:lstStyle/>
        <a:p>
          <a:endParaRPr lang="da-DK"/>
        </a:p>
      </dgm:t>
    </dgm:pt>
    <dgm:pt modelId="{E8683B5A-8D73-40E5-80B5-E27503C16CBD}">
      <dgm:prSet phldrT="[Tekst]"/>
      <dgm:spPr/>
      <dgm:t>
        <a:bodyPr/>
        <a:lstStyle/>
        <a:p>
          <a:endParaRPr lang="da-DK" sz="2000" dirty="0"/>
        </a:p>
      </dgm:t>
    </dgm:pt>
    <dgm:pt modelId="{03713E12-128C-4960-9D58-D161B1254652}" type="parTrans" cxnId="{F5A145C1-4E81-4F1F-A523-9583176E0F38}">
      <dgm:prSet/>
      <dgm:spPr/>
      <dgm:t>
        <a:bodyPr/>
        <a:lstStyle/>
        <a:p>
          <a:endParaRPr lang="da-DK"/>
        </a:p>
      </dgm:t>
    </dgm:pt>
    <dgm:pt modelId="{A6F6AB3E-8967-426E-8A6C-4E5C1C4A6B34}" type="sibTrans" cxnId="{F5A145C1-4E81-4F1F-A523-9583176E0F38}">
      <dgm:prSet/>
      <dgm:spPr/>
      <dgm:t>
        <a:bodyPr/>
        <a:lstStyle/>
        <a:p>
          <a:endParaRPr lang="da-DK"/>
        </a:p>
      </dgm:t>
    </dgm:pt>
    <dgm:pt modelId="{752A8CC5-1093-49EB-9FD2-B421A081DD33}">
      <dgm:prSet phldrT="[Tekst]" custT="1"/>
      <dgm:spPr/>
      <dgm:t>
        <a:bodyPr/>
        <a:lstStyle/>
        <a:p>
          <a:endParaRPr lang="da-DK" sz="1300" dirty="0"/>
        </a:p>
      </dgm:t>
    </dgm:pt>
    <dgm:pt modelId="{181A97F2-FE25-406D-B6AA-F08794F1E4F4}" type="parTrans" cxnId="{4B35552D-75E9-46DD-9479-D54C76966BEF}">
      <dgm:prSet/>
      <dgm:spPr/>
      <dgm:t>
        <a:bodyPr/>
        <a:lstStyle/>
        <a:p>
          <a:endParaRPr lang="da-DK"/>
        </a:p>
      </dgm:t>
    </dgm:pt>
    <dgm:pt modelId="{79CE6B77-0E46-4E68-91DD-0AC3C8D531E8}" type="sibTrans" cxnId="{4B35552D-75E9-46DD-9479-D54C76966BEF}">
      <dgm:prSet/>
      <dgm:spPr/>
      <dgm:t>
        <a:bodyPr/>
        <a:lstStyle/>
        <a:p>
          <a:endParaRPr lang="da-DK"/>
        </a:p>
      </dgm:t>
    </dgm:pt>
    <dgm:pt modelId="{510C381C-0088-4BA9-A213-76E40B54981C}" type="pres">
      <dgm:prSet presAssocID="{0C05E180-9159-47AC-AD9C-5FC4A5A8997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da-DK"/>
        </a:p>
      </dgm:t>
    </dgm:pt>
    <dgm:pt modelId="{EC78BB96-A27F-44AB-8371-5CA2A18A2839}" type="pres">
      <dgm:prSet presAssocID="{E138E035-5F91-40EE-A2FB-CF7AD641436E}" presName="linNode" presStyleCnt="0"/>
      <dgm:spPr/>
    </dgm:pt>
    <dgm:pt modelId="{F561EA29-9722-4482-BD11-B295969439D6}" type="pres">
      <dgm:prSet presAssocID="{E138E035-5F91-40EE-A2FB-CF7AD641436E}" presName="parentShp" presStyleLbl="node1" presStyleIdx="0" presStyleCnt="1" custScaleX="154408" custLinFactNeighborX="-11961" custLinFactNeighborY="2832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B986245-56B9-4593-9BE8-F37C6FAD4965}" type="pres">
      <dgm:prSet presAssocID="{E138E035-5F91-40EE-A2FB-CF7AD641436E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A7F50E04-8571-4757-B1DF-0723B5418606}" type="presOf" srcId="{E8683B5A-8D73-40E5-80B5-E27503C16CBD}" destId="{FB986245-56B9-4593-9BE8-F37C6FAD4965}" srcOrd="0" destOrd="0" presId="urn:microsoft.com/office/officeart/2005/8/layout/vList6"/>
    <dgm:cxn modelId="{D7B91970-A9A6-4D9F-8255-CBE3B0D0BBCF}" type="presOf" srcId="{E138E035-5F91-40EE-A2FB-CF7AD641436E}" destId="{F561EA29-9722-4482-BD11-B295969439D6}" srcOrd="0" destOrd="0" presId="urn:microsoft.com/office/officeart/2005/8/layout/vList6"/>
    <dgm:cxn modelId="{4B35552D-75E9-46DD-9479-D54C76966BEF}" srcId="{E138E035-5F91-40EE-A2FB-CF7AD641436E}" destId="{752A8CC5-1093-49EB-9FD2-B421A081DD33}" srcOrd="1" destOrd="0" parTransId="{181A97F2-FE25-406D-B6AA-F08794F1E4F4}" sibTransId="{79CE6B77-0E46-4E68-91DD-0AC3C8D531E8}"/>
    <dgm:cxn modelId="{DF32D41E-1D3F-4E65-BDA7-C6CF8754846D}" type="presOf" srcId="{EF4F9EC0-F039-4A05-9E25-8F1CB45D642A}" destId="{FB986245-56B9-4593-9BE8-F37C6FAD4965}" srcOrd="0" destOrd="2" presId="urn:microsoft.com/office/officeart/2005/8/layout/vList6"/>
    <dgm:cxn modelId="{26E2CCC0-EEBA-4CF9-89F8-D8136AF2F5C1}" type="presOf" srcId="{0C05E180-9159-47AC-AD9C-5FC4A5A89979}" destId="{510C381C-0088-4BA9-A213-76E40B54981C}" srcOrd="0" destOrd="0" presId="urn:microsoft.com/office/officeart/2005/8/layout/vList6"/>
    <dgm:cxn modelId="{F5A145C1-4E81-4F1F-A523-9583176E0F38}" srcId="{E138E035-5F91-40EE-A2FB-CF7AD641436E}" destId="{E8683B5A-8D73-40E5-80B5-E27503C16CBD}" srcOrd="0" destOrd="0" parTransId="{03713E12-128C-4960-9D58-D161B1254652}" sibTransId="{A6F6AB3E-8967-426E-8A6C-4E5C1C4A6B34}"/>
    <dgm:cxn modelId="{B12773DE-D20E-44FB-8426-2DB771B7DCF9}" srcId="{0C05E180-9159-47AC-AD9C-5FC4A5A89979}" destId="{E138E035-5F91-40EE-A2FB-CF7AD641436E}" srcOrd="0" destOrd="0" parTransId="{D8230AC1-9185-44F6-A5A0-46ECA3DF14D6}" sibTransId="{8D8D31EE-A65E-4553-948C-1CD612DDE4CA}"/>
    <dgm:cxn modelId="{71654B2D-65A7-4396-9A3C-C933A5A9B438}" type="presOf" srcId="{752A8CC5-1093-49EB-9FD2-B421A081DD33}" destId="{FB986245-56B9-4593-9BE8-F37C6FAD4965}" srcOrd="0" destOrd="1" presId="urn:microsoft.com/office/officeart/2005/8/layout/vList6"/>
    <dgm:cxn modelId="{E603B243-DA4E-4C9B-B052-5ADDB8CBF151}" srcId="{E138E035-5F91-40EE-A2FB-CF7AD641436E}" destId="{EF4F9EC0-F039-4A05-9E25-8F1CB45D642A}" srcOrd="2" destOrd="0" parTransId="{2EE36241-7C47-4CA3-83CD-C6F29AC5552E}" sibTransId="{0FE53A5D-641F-451E-B0E1-458DEDC53C22}"/>
    <dgm:cxn modelId="{BA75323E-FA70-4B5E-B544-EBD3B6725609}" type="presParOf" srcId="{510C381C-0088-4BA9-A213-76E40B54981C}" destId="{EC78BB96-A27F-44AB-8371-5CA2A18A2839}" srcOrd="0" destOrd="0" presId="urn:microsoft.com/office/officeart/2005/8/layout/vList6"/>
    <dgm:cxn modelId="{E3E5CF8E-4C97-4002-93AD-7BBA5AFD7A02}" type="presParOf" srcId="{EC78BB96-A27F-44AB-8371-5CA2A18A2839}" destId="{F561EA29-9722-4482-BD11-B295969439D6}" srcOrd="0" destOrd="0" presId="urn:microsoft.com/office/officeart/2005/8/layout/vList6"/>
    <dgm:cxn modelId="{2D284108-4D84-422C-8F28-A57885CD80F4}" type="presParOf" srcId="{EC78BB96-A27F-44AB-8371-5CA2A18A2839}" destId="{FB986245-56B9-4593-9BE8-F37C6FAD496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DF329-946E-41C5-B4F0-97E7E7F2960A}">
      <dsp:nvSpPr>
        <dsp:cNvPr id="0" name=""/>
        <dsp:cNvSpPr/>
      </dsp:nvSpPr>
      <dsp:spPr>
        <a:xfrm>
          <a:off x="2062525" y="0"/>
          <a:ext cx="2091726" cy="161017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2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300" kern="1200" dirty="0" smtClean="0"/>
            <a:t>Opholdstilladelse</a:t>
          </a:r>
          <a:endParaRPr lang="da-DK" sz="1300" kern="1200" dirty="0"/>
        </a:p>
      </dsp:txBody>
      <dsp:txXfrm>
        <a:off x="2062525" y="201272"/>
        <a:ext cx="1487910" cy="1207632"/>
      </dsp:txXfrm>
    </dsp:sp>
    <dsp:sp modelId="{2AC2ADC5-A4F7-4E2A-A602-A5D3C64B6A4D}">
      <dsp:nvSpPr>
        <dsp:cNvPr id="0" name=""/>
        <dsp:cNvSpPr/>
      </dsp:nvSpPr>
      <dsp:spPr>
        <a:xfrm>
          <a:off x="0" y="0"/>
          <a:ext cx="2060922" cy="16101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700" kern="1200" dirty="0" smtClean="0"/>
            <a:t>Statsforvaltningen / SIRI / </a:t>
          </a:r>
          <a:r>
            <a:rPr lang="da-DK" sz="1700" kern="1200" dirty="0" err="1" smtClean="0"/>
            <a:t>Udlændingestyrelsn</a:t>
          </a:r>
          <a:endParaRPr lang="da-DK" sz="1700" kern="1200" dirty="0"/>
        </a:p>
      </dsp:txBody>
      <dsp:txXfrm>
        <a:off x="78602" y="78602"/>
        <a:ext cx="1903718" cy="14529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86245-56B9-4593-9BE8-F37C6FAD4965}">
      <dsp:nvSpPr>
        <dsp:cNvPr id="0" name=""/>
        <dsp:cNvSpPr/>
      </dsp:nvSpPr>
      <dsp:spPr>
        <a:xfrm>
          <a:off x="1804422" y="0"/>
          <a:ext cx="1750903" cy="17103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20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300" kern="1200" dirty="0" smtClean="0"/>
            <a:t>Indrejse</a:t>
          </a:r>
          <a:endParaRPr lang="da-DK" sz="1300" kern="1200" dirty="0"/>
        </a:p>
      </dsp:txBody>
      <dsp:txXfrm>
        <a:off x="1804422" y="213798"/>
        <a:ext cx="1109509" cy="1282788"/>
      </dsp:txXfrm>
    </dsp:sp>
    <dsp:sp modelId="{F561EA29-9722-4482-BD11-B295969439D6}">
      <dsp:nvSpPr>
        <dsp:cNvPr id="0" name=""/>
        <dsp:cNvSpPr/>
      </dsp:nvSpPr>
      <dsp:spPr>
        <a:xfrm>
          <a:off x="0" y="0"/>
          <a:ext cx="1802356" cy="1710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Borgerservice</a:t>
          </a:r>
          <a:endParaRPr lang="da-DK" sz="2000" kern="1200" dirty="0"/>
        </a:p>
      </dsp:txBody>
      <dsp:txXfrm>
        <a:off x="83494" y="83494"/>
        <a:ext cx="1635368" cy="1543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BCDF-6F47-40CC-839A-FDAE01168714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E352E-7FB3-4F07-AC52-98C8E37CD82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773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5222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3528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787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2466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440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214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3326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278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3666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494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066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734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  <a:p>
            <a:endParaRPr lang="da-DK" baseline="0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272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baseline="0" dirty="0" smtClean="0"/>
          </a:p>
          <a:p>
            <a:endParaRPr lang="da-DK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191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251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baseline="0" dirty="0" smtClean="0"/>
          </a:p>
          <a:p>
            <a:endParaRPr lang="da-DK" b="1" baseline="0" dirty="0" smtClean="0"/>
          </a:p>
          <a:p>
            <a:endParaRPr lang="da-DK" baseline="0" dirty="0" smtClean="0"/>
          </a:p>
          <a:p>
            <a:endParaRPr lang="da-DK" baseline="0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9659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3748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baseline="0" dirty="0" smtClean="0"/>
          </a:p>
          <a:p>
            <a:endParaRPr lang="da-DK" b="1" baseline="0" dirty="0" smtClean="0"/>
          </a:p>
          <a:p>
            <a:endParaRPr lang="da-DK" b="1" baseline="0" dirty="0" smtClean="0"/>
          </a:p>
          <a:p>
            <a:endParaRPr lang="da-DK" b="1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0880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790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95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071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330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244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888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225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727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390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40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24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044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88609-12E3-4598-922F-CEB64A99559A}" type="datetimeFigureOut">
              <a:rPr lang="da-DK" smtClean="0"/>
              <a:t>14-03-2017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542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://www.nemid.n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3906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6809" y="249526"/>
            <a:ext cx="12126191" cy="2387600"/>
          </a:xfrm>
        </p:spPr>
        <p:txBody>
          <a:bodyPr/>
          <a:lstStyle/>
          <a:p>
            <a:r>
              <a:rPr lang="da-DK" dirty="0" smtClean="0"/>
              <a:t>Borgerservice for </a:t>
            </a:r>
            <a:br>
              <a:rPr lang="da-DK" dirty="0" smtClean="0"/>
            </a:br>
            <a:r>
              <a:rPr lang="da-DK" dirty="0" smtClean="0"/>
              <a:t>internationale borgere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2886652"/>
            <a:ext cx="9144000" cy="1655762"/>
          </a:xfrm>
        </p:spPr>
        <p:txBody>
          <a:bodyPr>
            <a:normAutofit/>
          </a:bodyPr>
          <a:lstStyle/>
          <a:p>
            <a:r>
              <a:rPr lang="da-DK" sz="1800" dirty="0" smtClean="0"/>
              <a:t>v/ Lene Hartig Danielsen</a:t>
            </a:r>
          </a:p>
          <a:p>
            <a:r>
              <a:rPr lang="da-DK" sz="1800" dirty="0" smtClean="0"/>
              <a:t>Chef for Borgerservice, Aarhus Kommune</a:t>
            </a:r>
          </a:p>
          <a:p>
            <a:r>
              <a:rPr lang="da-DK" sz="1800" dirty="0" smtClean="0"/>
              <a:t>22.03.2017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8882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54" y="5143503"/>
            <a:ext cx="2416088" cy="163464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16088" cy="1634647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54" y="1714501"/>
            <a:ext cx="2434878" cy="1634647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54" y="3429002"/>
            <a:ext cx="2416806" cy="1634647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3256767" y="1238246"/>
            <a:ext cx="958241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latin typeface="+mj-lt"/>
              </a:rPr>
              <a:t>Sundhedskort</a:t>
            </a:r>
          </a:p>
          <a:p>
            <a:endParaRPr lang="da-DK" sz="2000" dirty="0" smtClean="0">
              <a:latin typeface="+mj-lt"/>
            </a:endParaRPr>
          </a:p>
          <a:p>
            <a:r>
              <a:rPr lang="da-DK" sz="2000" dirty="0" smtClean="0">
                <a:latin typeface="+mj-lt"/>
              </a:rPr>
              <a:t>Udstedes </a:t>
            </a:r>
            <a:r>
              <a:rPr lang="da-DK" sz="2000" dirty="0" err="1" smtClean="0">
                <a:latin typeface="+mj-lt"/>
              </a:rPr>
              <a:t>ifm</a:t>
            </a:r>
            <a:r>
              <a:rPr lang="da-DK" sz="2000" dirty="0" smtClean="0">
                <a:latin typeface="+mj-lt"/>
              </a:rPr>
              <a:t>. tildeling af CPR-nummer og læge</a:t>
            </a:r>
          </a:p>
          <a:p>
            <a:endParaRPr lang="da-DK" sz="2000" dirty="0">
              <a:latin typeface="+mj-lt"/>
            </a:endParaRPr>
          </a:p>
          <a:p>
            <a:r>
              <a:rPr lang="da-DK" sz="2000" dirty="0" smtClean="0">
                <a:latin typeface="+mj-lt"/>
              </a:rPr>
              <a:t>Fra adressen er godkendt i systemet (eks. kan der være behov for først at sende en </a:t>
            </a:r>
            <a:r>
              <a:rPr lang="da-DK" sz="2000" dirty="0" err="1" smtClean="0">
                <a:latin typeface="+mj-lt"/>
              </a:rPr>
              <a:t>logiværtserklæring</a:t>
            </a:r>
            <a:r>
              <a:rPr lang="da-DK" sz="2000" dirty="0" smtClean="0">
                <a:latin typeface="+mj-lt"/>
              </a:rPr>
              <a:t>), går der ca. 3 uger, før man modtager sit sundhedskort</a:t>
            </a:r>
          </a:p>
          <a:p>
            <a:endParaRPr lang="da-DK" sz="2000" dirty="0" smtClean="0">
              <a:latin typeface="+mj-lt"/>
            </a:endParaRPr>
          </a:p>
          <a:p>
            <a:r>
              <a:rPr lang="da-DK" sz="2000" dirty="0" smtClean="0">
                <a:latin typeface="+mj-lt"/>
              </a:rPr>
              <a:t>Kommer </a:t>
            </a:r>
            <a:r>
              <a:rPr lang="da-DK" sz="2000" dirty="0">
                <a:latin typeface="+mj-lt"/>
              </a:rPr>
              <a:t>med posten – husk navn på postkassen!</a:t>
            </a:r>
          </a:p>
          <a:p>
            <a:endParaRPr lang="da-DK" sz="2000" dirty="0">
              <a:latin typeface="+mj-lt"/>
            </a:endParaRPr>
          </a:p>
          <a:p>
            <a:r>
              <a:rPr lang="da-DK" sz="2000" dirty="0" smtClean="0">
                <a:latin typeface="+mj-lt"/>
              </a:rPr>
              <a:t>Har p.t. ca. 1.200 stk. returnerede sundhedskort stående (ca. 200 retur hver måned, </a:t>
            </a:r>
          </a:p>
          <a:p>
            <a:r>
              <a:rPr lang="da-DK" sz="2000" dirty="0" smtClean="0">
                <a:latin typeface="+mj-lt"/>
              </a:rPr>
              <a:t>og vi gemmer dem i 6 mdr.)</a:t>
            </a:r>
          </a:p>
          <a:p>
            <a:endParaRPr lang="da-DK" sz="2000" dirty="0">
              <a:latin typeface="+mj-lt"/>
            </a:endParaRPr>
          </a:p>
          <a:p>
            <a:endParaRPr lang="da-DK" sz="2000" dirty="0">
              <a:latin typeface="+mj-lt"/>
            </a:endParaRPr>
          </a:p>
          <a:p>
            <a:endParaRPr lang="da-DK" sz="4400" dirty="0" smtClean="0">
              <a:latin typeface="+mj-lt"/>
            </a:endParaRPr>
          </a:p>
          <a:p>
            <a:endParaRPr lang="da-DK" sz="4400" dirty="0">
              <a:latin typeface="+mj-lt"/>
            </a:endParaRPr>
          </a:p>
          <a:p>
            <a:endParaRPr lang="da-DK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8676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3820438" y="288099"/>
            <a:ext cx="7653403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latin typeface="+mj-lt"/>
              </a:rPr>
              <a:t>Ombytning af kørekort</a:t>
            </a:r>
          </a:p>
          <a:p>
            <a:endParaRPr lang="da-DK" dirty="0"/>
          </a:p>
          <a:p>
            <a:r>
              <a:rPr lang="da-DK" b="1" dirty="0" smtClean="0"/>
              <a:t>Forskellige regler alt efter om man kommer fra:</a:t>
            </a:r>
          </a:p>
          <a:p>
            <a:endParaRPr lang="da-DK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EU: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Ingen kontrollerende køreprøve eller lægeattest</a:t>
            </a:r>
          </a:p>
          <a:p>
            <a:pPr lvl="1"/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Lande udenfor EU: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Kontrollerende køreprøve og lægeattest evt. oversættelse af kørekort godkendt af polititolk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Lande, der har en særlig aftale med EU </a:t>
            </a:r>
            <a:r>
              <a:rPr lang="da-DK" b="1" dirty="0" smtClean="0"/>
              <a:t>(hvilke???? Hør Lisbet)</a:t>
            </a:r>
            <a:r>
              <a:rPr lang="da-DK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Ombytning af kørekort ude KKP ved erklæring på tro og love om 2 års reel </a:t>
            </a:r>
            <a:r>
              <a:rPr lang="da-DK" dirty="0" err="1" smtClean="0"/>
              <a:t>førerancinitet</a:t>
            </a:r>
            <a:r>
              <a:rPr lang="da-DK" dirty="0" smtClean="0"/>
              <a:t> samt ingen frakendelse af kørekortet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r>
              <a:rPr lang="da-DK" b="1" dirty="0" smtClean="0"/>
              <a:t>Sagsbehandling:</a:t>
            </a:r>
          </a:p>
          <a:p>
            <a:endParaRPr lang="da-DK" b="1" dirty="0" smtClean="0"/>
          </a:p>
          <a:p>
            <a:r>
              <a:rPr lang="da-DK" dirty="0" smtClean="0"/>
              <a:t>EU-sager: 1-2 mdr.</a:t>
            </a:r>
          </a:p>
          <a:p>
            <a:endParaRPr lang="da-DK" dirty="0"/>
          </a:p>
          <a:p>
            <a:r>
              <a:rPr lang="da-DK" dirty="0" smtClean="0"/>
              <a:t>Ikke-EU-sager: 4-6 mdr. (skal forbi Rigspolitiet)</a:t>
            </a:r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4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99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 preferRelativeResize="0">
            <a:picLocks noGrp="1"/>
          </p:cNvPicPr>
          <p:nvPr>
            <p:ph idx="1"/>
          </p:nvPr>
        </p:nvPicPr>
        <p:blipFill rotWithShape="1">
          <a:blip r:embed="rId3"/>
          <a:srcRect l="4082"/>
          <a:stretch/>
        </p:blipFill>
        <p:spPr>
          <a:xfrm>
            <a:off x="0" y="-9098"/>
            <a:ext cx="4065563" cy="686709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4397946" y="135436"/>
            <a:ext cx="7422776" cy="1197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smtClean="0">
                <a:latin typeface="+mj-lt"/>
              </a:rPr>
              <a:t>Anerkendelse af udenlandske vielser </a:t>
            </a:r>
            <a:r>
              <a:rPr lang="da-DK" sz="3600" dirty="0" err="1" smtClean="0">
                <a:latin typeface="+mj-lt"/>
              </a:rPr>
              <a:t>ifm</a:t>
            </a:r>
            <a:r>
              <a:rPr lang="da-DK" sz="3600" dirty="0" smtClean="0">
                <a:latin typeface="+mj-lt"/>
              </a:rPr>
              <a:t>. indrejse:</a:t>
            </a:r>
          </a:p>
          <a:p>
            <a:endParaRPr lang="da-DK" dirty="0" smtClean="0"/>
          </a:p>
          <a:p>
            <a:endParaRPr lang="da-DK" dirty="0" smtClean="0"/>
          </a:p>
          <a:p>
            <a:r>
              <a:rPr lang="da-DK" dirty="0" smtClean="0"/>
              <a:t>Step 1:</a:t>
            </a:r>
          </a:p>
          <a:p>
            <a:r>
              <a:rPr lang="da-DK" dirty="0" smtClean="0"/>
              <a:t>Vurdering af om vielsen kan anerkendes efter dansk ret: Vielsesbemyndigelse, formkrav, grundlæggende danske retsprincipper, gyldighed i indgåelseslandet</a:t>
            </a:r>
          </a:p>
          <a:p>
            <a:endParaRPr lang="da-DK" dirty="0"/>
          </a:p>
          <a:p>
            <a:r>
              <a:rPr lang="da-DK" dirty="0" smtClean="0"/>
              <a:t>Step 2:</a:t>
            </a:r>
          </a:p>
          <a:p>
            <a:r>
              <a:rPr lang="da-DK" dirty="0" smtClean="0"/>
              <a:t>Originalt dokument oversat til dansk eller engelsk</a:t>
            </a:r>
          </a:p>
          <a:p>
            <a:endParaRPr lang="da-DK" dirty="0"/>
          </a:p>
          <a:p>
            <a:r>
              <a:rPr lang="da-DK" dirty="0" smtClean="0"/>
              <a:t>Step 3:</a:t>
            </a:r>
          </a:p>
          <a:p>
            <a:r>
              <a:rPr lang="da-DK" dirty="0" smtClean="0"/>
              <a:t>Vurdering af dokumentets ægthed gennem legalisering (stempler fra 4 led) eller </a:t>
            </a:r>
            <a:r>
              <a:rPr lang="da-DK" dirty="0" err="1" smtClean="0"/>
              <a:t>apostillepåtegning</a:t>
            </a:r>
            <a:r>
              <a:rPr lang="da-DK" dirty="0" smtClean="0"/>
              <a:t> (fra lande, der har tiltrådt </a:t>
            </a:r>
            <a:r>
              <a:rPr lang="da-DK" dirty="0" err="1" smtClean="0"/>
              <a:t>apostillekonventionen</a:t>
            </a:r>
            <a:r>
              <a:rPr lang="da-DK" dirty="0"/>
              <a:t>) </a:t>
            </a:r>
            <a:r>
              <a:rPr lang="da-DK" dirty="0" smtClean="0"/>
              <a:t>Vielsespapirer </a:t>
            </a:r>
            <a:r>
              <a:rPr lang="da-DK" dirty="0"/>
              <a:t>fra bl.a. EU, USA og Canada anerkendes umiddelbart (kræver ikke legalisering eller </a:t>
            </a:r>
            <a:r>
              <a:rPr lang="da-DK" dirty="0" err="1"/>
              <a:t>apostillepåtegning</a:t>
            </a:r>
            <a:r>
              <a:rPr lang="da-DK" dirty="0"/>
              <a:t>)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r>
              <a:rPr lang="da-DK" dirty="0" smtClean="0"/>
              <a:t>Anerkendelse af vielser i udlandet:</a:t>
            </a:r>
          </a:p>
          <a:p>
            <a:endParaRPr lang="da-DK" dirty="0"/>
          </a:p>
          <a:p>
            <a:r>
              <a:rPr lang="da-DK" dirty="0" smtClean="0"/>
              <a:t>Begge parter skal have været til stede ved vielsen</a:t>
            </a:r>
          </a:p>
          <a:p>
            <a:endParaRPr lang="da-DK" dirty="0"/>
          </a:p>
          <a:p>
            <a:r>
              <a:rPr lang="da-DK" dirty="0" smtClean="0"/>
              <a:t>Vielsen skal være gyldig /være registreret i det land, den er foretaget</a:t>
            </a:r>
          </a:p>
          <a:p>
            <a:endParaRPr lang="da-DK" dirty="0"/>
          </a:p>
          <a:p>
            <a:r>
              <a:rPr lang="da-DK" dirty="0" smtClean="0"/>
              <a:t>Visse lande har tiltrådt </a:t>
            </a:r>
            <a:r>
              <a:rPr lang="da-DK" dirty="0" err="1" smtClean="0"/>
              <a:t>apostillikonventionen</a:t>
            </a:r>
            <a:r>
              <a:rPr lang="da-DK" dirty="0" smtClean="0"/>
              <a:t> – 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99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262511" y="295422"/>
            <a:ext cx="738553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latin typeface="+mj-lt"/>
              </a:rPr>
              <a:t>Vielser foretaget i Danmark</a:t>
            </a:r>
          </a:p>
          <a:p>
            <a:endParaRPr lang="da-DK" dirty="0" smtClean="0"/>
          </a:p>
          <a:p>
            <a:r>
              <a:rPr lang="da-DK" dirty="0" smtClean="0"/>
              <a:t>For at blive viet i Danmark, skal: </a:t>
            </a:r>
            <a:endParaRPr lang="da-DK" dirty="0"/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Tidligere </a:t>
            </a:r>
            <a:r>
              <a:rPr lang="da-DK" dirty="0"/>
              <a:t>ægteskaber skal være helt afsluttet – boet skal være delt.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Parterne </a:t>
            </a:r>
            <a:r>
              <a:rPr lang="da-DK" dirty="0"/>
              <a:t>skal være fyldt 18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Man, hvis man har boet i udlandet i +1år, medbringe civilstandsattest / skilsmissepapirer, fra det pågældende 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Dokumenternes ægthed bekræftes ved legalisering / </a:t>
            </a:r>
            <a:r>
              <a:rPr lang="da-DK" dirty="0" err="1" smtClean="0"/>
              <a:t>apostillepåtegnelse</a:t>
            </a:r>
            <a:r>
              <a:rPr lang="da-DK" dirty="0" smtClean="0"/>
              <a:t> alt efter hvilket land, der er tale 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 </a:t>
            </a:r>
            <a:r>
              <a:rPr lang="da-DK" dirty="0"/>
              <a:t>Man </a:t>
            </a:r>
            <a:r>
              <a:rPr lang="da-DK" dirty="0" smtClean="0"/>
              <a:t>ansøge </a:t>
            </a:r>
            <a:r>
              <a:rPr lang="da-DK" dirty="0"/>
              <a:t>via borger.dk </a:t>
            </a:r>
          </a:p>
          <a:p>
            <a:endParaRPr lang="da-DK" dirty="0"/>
          </a:p>
        </p:txBody>
      </p:sp>
      <p:pic>
        <p:nvPicPr>
          <p:cNvPr id="1026" name="Picture 2" descr="https://www.colourbox.com/download/preview/id/805703/ts/1489481076/auth/ec112487c8e5142ea19f27eec4ab9ff23bfb75c0a76a326aa8c345ba8e28a4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r="5368"/>
          <a:stretch/>
        </p:blipFill>
        <p:spPr bwMode="auto">
          <a:xfrm>
            <a:off x="0" y="0"/>
            <a:ext cx="3938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838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4248443" y="182880"/>
            <a:ext cx="763875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>
                <a:latin typeface="+mj-lt"/>
              </a:rPr>
              <a:t>Registrering af statsborgerskab ved dansk forælder</a:t>
            </a:r>
          </a:p>
          <a:p>
            <a:endParaRPr lang="da-DK" dirty="0"/>
          </a:p>
          <a:p>
            <a:r>
              <a:rPr lang="da-DK" sz="1600" dirty="0" smtClean="0"/>
              <a:t>Børn født efter 1. juli 2014: Barnet får automatisk dansk statsborgerskab hvis faren, moren eller medmoren er dansk</a:t>
            </a:r>
          </a:p>
          <a:p>
            <a:endParaRPr lang="da-DK" sz="1600" dirty="0" smtClean="0"/>
          </a:p>
          <a:p>
            <a:r>
              <a:rPr lang="da-DK" sz="1600" dirty="0" smtClean="0"/>
              <a:t>Børn født før 1. juli 2014: </a:t>
            </a:r>
          </a:p>
          <a:p>
            <a:r>
              <a:rPr lang="da-DK" sz="1600" dirty="0" smtClean="0"/>
              <a:t>Barnets statsborgerskab afhænger af: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hvilken forælder, der er dansk statsborger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om forældrene er gift på fødselstidspunktet om barnet er født i eller udenfor Danmark</a:t>
            </a:r>
          </a:p>
          <a:p>
            <a:endParaRPr lang="da-DK" sz="1600" u="sng" dirty="0" smtClean="0"/>
          </a:p>
          <a:p>
            <a:r>
              <a:rPr lang="da-DK" sz="1600" dirty="0"/>
              <a:t>Har man eks. dansk mor, og Irakisk far og er født i Irak EFTER 1. JULI 2014, kan man ved indrejse til DK blive registreret med dansk statsborgerskab. </a:t>
            </a:r>
          </a:p>
          <a:p>
            <a:endParaRPr lang="da-DK" u="sng" dirty="0"/>
          </a:p>
          <a:p>
            <a:r>
              <a:rPr lang="da-DK" sz="2400" dirty="0" smtClean="0">
                <a:latin typeface="+mj-lt"/>
              </a:rPr>
              <a:t>Registrering af børn født i DK af forældre med forskelligt udenlandsk statsborgerskab</a:t>
            </a:r>
          </a:p>
          <a:p>
            <a:endParaRPr lang="da-DK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samme statsborgerskab som faren, hvis barnet er født i ægteskab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s</a:t>
            </a:r>
            <a:r>
              <a:rPr lang="da-DK" sz="1600" dirty="0" smtClean="0"/>
              <a:t>amme statsborgerskab som moderen, hvis barnet er født uden for ægteskab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Kan have konsekvenser ift. at blive EU-borger eller ikke-EU-borger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r>
              <a:rPr lang="da-DK" sz="1600" dirty="0" smtClean="0"/>
              <a:t>Hvis registreringen strider mod forældrenes ønske, kan den ændres på grundlag af </a:t>
            </a:r>
            <a:r>
              <a:rPr lang="da-DK" sz="1600" dirty="0"/>
              <a:t>dokumentation for det korrekte statsborgerskab, dvs. et dokument fra det pågældende land, hvorefter barnet har statsborgerskab i </a:t>
            </a:r>
            <a:r>
              <a:rPr lang="da-DK" sz="1600" dirty="0" smtClean="0"/>
              <a:t>landet – er op til CPR-kontoret</a:t>
            </a:r>
            <a:endParaRPr lang="da-DK" dirty="0"/>
          </a:p>
        </p:txBody>
      </p:sp>
      <p:pic>
        <p:nvPicPr>
          <p:cNvPr id="3074" name="Picture 2" descr="https://www.colourbox.com/download/preview/id/9899782/ts/1489500985/auth/5931dc39c8ae2e67a767d75dc8a04352cd1cedaf718f40d8e4994abf72f81a6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/>
          <a:stretch/>
        </p:blipFill>
        <p:spPr bwMode="auto">
          <a:xfrm>
            <a:off x="0" y="0"/>
            <a:ext cx="4051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307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4221271" y="263047"/>
            <a:ext cx="710225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smtClean="0">
                <a:latin typeface="+mj-lt"/>
              </a:rPr>
              <a:t>Anerkendelse af adoptioner efter udenlandsk ret </a:t>
            </a:r>
            <a:r>
              <a:rPr lang="da-DK" sz="3600" dirty="0" err="1" smtClean="0">
                <a:latin typeface="+mj-lt"/>
              </a:rPr>
              <a:t>ifm</a:t>
            </a:r>
            <a:r>
              <a:rPr lang="da-DK" sz="3600" dirty="0" smtClean="0">
                <a:latin typeface="+mj-lt"/>
              </a:rPr>
              <a:t>. indrejse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r>
              <a:rPr lang="da-DK" dirty="0" smtClean="0"/>
              <a:t>Ikke et stort sagsområde</a:t>
            </a:r>
          </a:p>
          <a:p>
            <a:endParaRPr lang="da-DK" dirty="0"/>
          </a:p>
          <a:p>
            <a:r>
              <a:rPr lang="da-DK" dirty="0" smtClean="0"/>
              <a:t>Opmærksomhed på adoptioner foretaget i udlandet</a:t>
            </a:r>
          </a:p>
          <a:p>
            <a:endParaRPr lang="da-DK" dirty="0"/>
          </a:p>
          <a:p>
            <a:r>
              <a:rPr lang="da-DK" dirty="0" smtClean="0"/>
              <a:t>Kan forventes forelagt for Ankestyrelsen</a:t>
            </a:r>
          </a:p>
          <a:p>
            <a:endParaRPr lang="da-DK" dirty="0"/>
          </a:p>
          <a:p>
            <a:r>
              <a:rPr lang="da-DK" dirty="0"/>
              <a:t>Som udgangspunkt ingen problemer, hvis adoptionen er foregået i Norden</a:t>
            </a:r>
          </a:p>
          <a:p>
            <a:endParaRPr lang="da-DK" dirty="0" smtClean="0"/>
          </a:p>
          <a:p>
            <a:r>
              <a:rPr lang="da-DK" dirty="0" smtClean="0"/>
              <a:t>Krav:</a:t>
            </a:r>
          </a:p>
          <a:p>
            <a:endParaRPr lang="da-DK" dirty="0"/>
          </a:p>
          <a:p>
            <a:r>
              <a:rPr lang="da-DK" dirty="0" smtClean="0"/>
              <a:t>Originale papirer med legalisering / </a:t>
            </a:r>
            <a:r>
              <a:rPr lang="da-DK" dirty="0" err="1" smtClean="0"/>
              <a:t>apostille</a:t>
            </a:r>
            <a:r>
              <a:rPr lang="da-DK" dirty="0" smtClean="0"/>
              <a:t> (der dokumenterer ægtheden) skal medbringes</a:t>
            </a:r>
          </a:p>
          <a:p>
            <a:endParaRPr lang="da-DK" dirty="0"/>
          </a:p>
          <a:p>
            <a:endParaRPr lang="da-DK" dirty="0"/>
          </a:p>
          <a:p>
            <a:endParaRPr lang="da-DK" dirty="0" smtClean="0"/>
          </a:p>
        </p:txBody>
      </p:sp>
      <p:pic>
        <p:nvPicPr>
          <p:cNvPr id="4098" name="Picture 2" descr="https://www.colourbox.com/download/preview/id/21080637/ts/1489072908/auth/0439c82f4163809b76672141a066ccf86be943aa3d48838e2278e965a234df8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r="50948"/>
          <a:stretch/>
        </p:blipFill>
        <p:spPr bwMode="auto">
          <a:xfrm>
            <a:off x="1" y="0"/>
            <a:ext cx="4038600" cy="685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875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346532" y="200416"/>
            <a:ext cx="749056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 smtClean="0">
                <a:latin typeface="+mj-lt"/>
              </a:rPr>
              <a:t>Valgret til kommunal- og regionsrådsvalg</a:t>
            </a:r>
          </a:p>
          <a:p>
            <a:endParaRPr lang="da-DK" sz="4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Statsborgere i EU-lande, Island eller Norge eller uden afbrydelse har boet mindst tre år i Danmark, Grønland eller </a:t>
            </a:r>
            <a:r>
              <a:rPr lang="da-DK" sz="2000" dirty="0" err="1" smtClean="0"/>
              <a:t>Færeøerne</a:t>
            </a:r>
            <a:endParaRPr lang="da-DK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Er fyldt 18 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Har fast bopæl i Danmark (kommunen / regionen)</a:t>
            </a:r>
          </a:p>
        </p:txBody>
      </p:sp>
      <p:pic>
        <p:nvPicPr>
          <p:cNvPr id="2050" name="Picture 2" descr="https://www.colourbox.com/download/preview/id/2488269/ts/1489072593/auth/03734d738650596f917118c3b3591567d181b0a76725719f7bf2e1b07e5235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/>
          <a:stretch/>
        </p:blipFill>
        <p:spPr bwMode="auto">
          <a:xfrm>
            <a:off x="-19050" y="-29077"/>
            <a:ext cx="4028016" cy="688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763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 preferRelativeResize="0">
            <a:picLocks/>
          </p:cNvPicPr>
          <p:nvPr/>
        </p:nvPicPr>
        <p:blipFill rotWithShape="1">
          <a:blip r:embed="rId3"/>
          <a:srcRect l="10749" t="13333" r="10126" b="9778"/>
          <a:stretch/>
        </p:blipFill>
        <p:spPr>
          <a:xfrm>
            <a:off x="0" y="1"/>
            <a:ext cx="12192000" cy="690384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2804160" y="2423160"/>
            <a:ext cx="48615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Hvordan kontakter jeg Borgerservice?</a:t>
            </a:r>
          </a:p>
          <a:p>
            <a:endParaRPr lang="da-DK" dirty="0"/>
          </a:p>
          <a:p>
            <a:r>
              <a:rPr lang="da-DK" dirty="0" smtClean="0"/>
              <a:t>Digitalt:</a:t>
            </a:r>
          </a:p>
          <a:p>
            <a:r>
              <a:rPr lang="da-DK" dirty="0" smtClean="0"/>
              <a:t>Borger.dk</a:t>
            </a:r>
          </a:p>
          <a:p>
            <a:r>
              <a:rPr lang="da-DK" dirty="0" smtClean="0"/>
              <a:t>Aarhus.dk</a:t>
            </a:r>
          </a:p>
          <a:p>
            <a:endParaRPr lang="da-DK" dirty="0"/>
          </a:p>
          <a:p>
            <a:r>
              <a:rPr lang="da-DK" dirty="0" smtClean="0"/>
              <a:t>Telefonisk:</a:t>
            </a:r>
          </a:p>
          <a:p>
            <a:r>
              <a:rPr lang="da-DK" dirty="0" smtClean="0"/>
              <a:t>89 40 22 22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7833360" y="1447800"/>
            <a:ext cx="198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Eller personligt fremmøde i:</a:t>
            </a:r>
          </a:p>
          <a:p>
            <a:endParaRPr lang="da-DK" dirty="0"/>
          </a:p>
          <a:p>
            <a:r>
              <a:rPr lang="da-DK" dirty="0" smtClean="0"/>
              <a:t>Borgerservice, Dokk1 </a:t>
            </a:r>
          </a:p>
          <a:p>
            <a:endParaRPr lang="da-DK" dirty="0" smtClean="0"/>
          </a:p>
          <a:p>
            <a:r>
              <a:rPr lang="da-DK" dirty="0" err="1" smtClean="0"/>
              <a:t>NemBS</a:t>
            </a:r>
            <a:r>
              <a:rPr lang="da-DK" dirty="0" smtClean="0"/>
              <a:t>, lokalbibliotekerne</a:t>
            </a:r>
          </a:p>
        </p:txBody>
      </p:sp>
    </p:spTree>
    <p:extLst>
      <p:ext uri="{BB962C8B-B14F-4D97-AF65-F5344CB8AC3E}">
        <p14:creationId xmlns:p14="http://schemas.microsoft.com/office/powerpoint/2010/main" val="1709356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rundet rektangulær billedforklaring 1"/>
          <p:cNvSpPr/>
          <p:nvPr/>
        </p:nvSpPr>
        <p:spPr>
          <a:xfrm>
            <a:off x="627529" y="322729"/>
            <a:ext cx="4464424" cy="2151530"/>
          </a:xfrm>
          <a:prstGeom prst="wedgeRoundRectCallout">
            <a:avLst>
              <a:gd name="adj1" fmla="val 11722"/>
              <a:gd name="adj2" fmla="val 1109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 smtClean="0"/>
              <a:t>Hvilke andre aktører beskæftiger sig med internationale i Aarhus?</a:t>
            </a:r>
            <a:endParaRPr lang="da-DK" sz="2800" dirty="0"/>
          </a:p>
        </p:txBody>
      </p:sp>
      <p:sp>
        <p:nvSpPr>
          <p:cNvPr id="3" name="Afrundet rektangulær billedforklaring 2"/>
          <p:cNvSpPr/>
          <p:nvPr/>
        </p:nvSpPr>
        <p:spPr>
          <a:xfrm>
            <a:off x="5289176" y="254373"/>
            <a:ext cx="6472518" cy="2886635"/>
          </a:xfrm>
          <a:prstGeom prst="wedgeRoundRectCallout">
            <a:avLst>
              <a:gd name="adj1" fmla="val -4022"/>
              <a:gd name="adj2" fmla="val 898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 smtClean="0"/>
              <a:t>Bl.a.:</a:t>
            </a:r>
          </a:p>
          <a:p>
            <a:pPr algn="ctr"/>
            <a:r>
              <a:rPr lang="da-DK" sz="2400" dirty="0" smtClean="0"/>
              <a:t>Statsforvaltningen, SKAT, Work in Denmark, International </a:t>
            </a:r>
            <a:r>
              <a:rPr lang="da-DK" sz="2400" dirty="0" err="1" smtClean="0"/>
              <a:t>Community</a:t>
            </a:r>
            <a:r>
              <a:rPr lang="da-DK" sz="2400" dirty="0" smtClean="0"/>
              <a:t> (International Citizens Service), </a:t>
            </a:r>
            <a:r>
              <a:rPr lang="da-DK" sz="2400" dirty="0" err="1" smtClean="0"/>
              <a:t>Relocation</a:t>
            </a:r>
            <a:r>
              <a:rPr lang="da-DK" sz="2400" dirty="0" smtClean="0"/>
              <a:t> firmaer, (internationale) skoler, Aarhus Universitetet, </a:t>
            </a:r>
            <a:r>
              <a:rPr lang="da-DK" sz="2400" dirty="0" err="1" smtClean="0"/>
              <a:t>LærDansk</a:t>
            </a:r>
            <a:r>
              <a:rPr lang="da-DK" sz="2400" dirty="0" smtClean="0"/>
              <a:t>,  osv</a:t>
            </a:r>
            <a:r>
              <a:rPr lang="da-DK" dirty="0" smtClean="0"/>
              <a:t>.</a:t>
            </a:r>
            <a:endParaRPr lang="da-DK" dirty="0"/>
          </a:p>
        </p:txBody>
      </p:sp>
      <p:pic>
        <p:nvPicPr>
          <p:cNvPr id="1026" name="Picture 2" descr="https://www.colourbox.com/download/preview/id/4324076/ts/1489071688/auth/81df7afaca977df36c6e4081c81be13b28320eb267e3557e28be95644ff44c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435" y="3460936"/>
            <a:ext cx="23368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olourbox.com/download/preview/id/6556255/ts/1489071883/auth/ce432843790664d6636fc3104ccce5c2d041d798efbd07b308bbb8a2c95629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200" y="3460936"/>
            <a:ext cx="2994025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01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228600" y="106680"/>
            <a:ext cx="11300012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Dokk1 International</a:t>
            </a:r>
          </a:p>
          <a:p>
            <a:endParaRPr lang="da-DK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Styrket myndighedssamarbejde</a:t>
            </a:r>
          </a:p>
          <a:p>
            <a:endParaRPr lang="da-DK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Nyt visiteringssystem i borgerbetjeningen – på sigt tidsbestilling og upload af indrejsepapirer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Styrket foreningsdeltagelse – </a:t>
            </a:r>
            <a:r>
              <a:rPr lang="da-DK" sz="1600" dirty="0" err="1" smtClean="0"/>
              <a:t>ForeningsMentor</a:t>
            </a:r>
            <a:r>
              <a:rPr lang="da-DK" sz="1600" dirty="0" smtClean="0"/>
              <a:t> for internationale børn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Styrket informations- og modtageindsats – </a:t>
            </a:r>
            <a:r>
              <a:rPr lang="da-DK" sz="1600" dirty="0" err="1" smtClean="0"/>
              <a:t>Welcome</a:t>
            </a:r>
            <a:r>
              <a:rPr lang="da-DK" sz="1600" dirty="0" smtClean="0"/>
              <a:t> to Aarhus-arrangement, 29. september 2017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Engelsk </a:t>
            </a:r>
            <a:r>
              <a:rPr lang="da-DK" sz="1600" dirty="0" err="1" smtClean="0"/>
              <a:t>wayfinding</a:t>
            </a:r>
            <a:r>
              <a:rPr lang="da-DK" sz="1600" dirty="0" smtClean="0"/>
              <a:t> i Dokk1 og engelsk information om arrangementer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Newcitizen.dk – </a:t>
            </a:r>
            <a:r>
              <a:rPr lang="da-DK" sz="1600" dirty="0" err="1" smtClean="0"/>
              <a:t>need</a:t>
            </a:r>
            <a:r>
              <a:rPr lang="da-DK" sz="1600" dirty="0" smtClean="0"/>
              <a:t> to know / praktisk info </a:t>
            </a:r>
            <a:r>
              <a:rPr lang="da-DK" sz="1600" dirty="0" err="1" smtClean="0"/>
              <a:t>ifm</a:t>
            </a:r>
            <a:r>
              <a:rPr lang="da-DK" sz="1600" dirty="0" smtClean="0"/>
              <a:t>. flytning til the </a:t>
            </a:r>
            <a:r>
              <a:rPr lang="da-DK" sz="1600" dirty="0" err="1"/>
              <a:t>G</a:t>
            </a:r>
            <a:r>
              <a:rPr lang="da-DK" sz="1600" dirty="0" err="1" smtClean="0"/>
              <a:t>reater</a:t>
            </a:r>
            <a:r>
              <a:rPr lang="da-DK" sz="1600" dirty="0" smtClean="0"/>
              <a:t> Aarhus </a:t>
            </a:r>
            <a:r>
              <a:rPr lang="da-DK" sz="1600" dirty="0" err="1" smtClean="0"/>
              <a:t>Area</a:t>
            </a:r>
            <a:endParaRPr lang="da-DK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err="1" smtClean="0"/>
              <a:t>Welcome</a:t>
            </a:r>
            <a:r>
              <a:rPr lang="da-DK" sz="1600" dirty="0" smtClean="0"/>
              <a:t>-site – tiltrækning af internationale tilflyttere</a:t>
            </a:r>
          </a:p>
          <a:p>
            <a:endParaRPr lang="da-DK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Samarbejde med byggebranchen </a:t>
            </a:r>
          </a:p>
          <a:p>
            <a:endParaRPr lang="da-DK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Samarbejde med lokalbibliotekerne</a:t>
            </a:r>
          </a:p>
          <a:p>
            <a:endParaRPr lang="da-DK" dirty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4" name="Billede 3"/>
          <p:cNvPicPr preferRelativeResize="0">
            <a:picLocks/>
          </p:cNvPicPr>
          <p:nvPr/>
        </p:nvPicPr>
        <p:blipFill rotWithShape="1">
          <a:blip r:embed="rId3"/>
          <a:srcRect t="42188" b="27458"/>
          <a:stretch/>
        </p:blipFill>
        <p:spPr>
          <a:xfrm>
            <a:off x="-1057" y="5266266"/>
            <a:ext cx="12193057" cy="15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8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olourbox.com/download/preview/id/8856533/ts/1489071987/auth/96f265b77b72d4dabb5a6115cb4a1f49bd982e410a0e70114094dcf2d09872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5"/>
          <a:stretch/>
        </p:blipFill>
        <p:spPr bwMode="auto">
          <a:xfrm>
            <a:off x="0" y="876300"/>
            <a:ext cx="702945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frundet rektangulær billedforklaring 2"/>
          <p:cNvSpPr/>
          <p:nvPr/>
        </p:nvSpPr>
        <p:spPr>
          <a:xfrm>
            <a:off x="7505700" y="361950"/>
            <a:ext cx="3352800" cy="3219450"/>
          </a:xfrm>
          <a:prstGeom prst="wedgeRoundRectCallout">
            <a:avLst>
              <a:gd name="adj1" fmla="val -107197"/>
              <a:gd name="adj2" fmla="val 439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/>
              <a:t>Hvad hjælper Borgerservice </a:t>
            </a:r>
            <a:r>
              <a:rPr lang="da-DK" sz="3200" u="sng" dirty="0" smtClean="0"/>
              <a:t>ikke </a:t>
            </a:r>
            <a:r>
              <a:rPr lang="da-DK" sz="3200" dirty="0" smtClean="0"/>
              <a:t>internationale med?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7150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olourbox.com/download/preview/id/18779413/ts/1489482162/auth/b3edc98eb632e967bbfed69c71a35da79bcc83a9d91acc576554865d7efbb7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5"/>
            <a:ext cx="12191999" cy="685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8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/>
          <p:cNvSpPr txBox="1"/>
          <p:nvPr/>
        </p:nvSpPr>
        <p:spPr>
          <a:xfrm>
            <a:off x="1217826" y="438150"/>
            <a:ext cx="104217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Opholdstilladelser:</a:t>
            </a:r>
          </a:p>
          <a:p>
            <a:endParaRPr lang="da-DK" sz="2000" dirty="0"/>
          </a:p>
          <a:p>
            <a:r>
              <a:rPr lang="da-DK" sz="2000" dirty="0" smtClean="0"/>
              <a:t>Tredjelandsborgere: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Flygtninge = Udlændingestyrelsen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Internationale arbejdstagere: Styrelsen for International rekruttering og Integration (SIRI)</a:t>
            </a:r>
          </a:p>
          <a:p>
            <a:r>
              <a:rPr lang="da-DK" sz="2000" dirty="0" smtClean="0"/>
              <a:t>EU-borgere: Statsforvaltningen</a:t>
            </a:r>
          </a:p>
          <a:p>
            <a:endParaRPr lang="da-DK" sz="2000" b="1" dirty="0"/>
          </a:p>
          <a:p>
            <a:r>
              <a:rPr lang="da-DK" sz="2400" dirty="0" smtClean="0"/>
              <a:t>Adoptioner</a:t>
            </a:r>
          </a:p>
          <a:p>
            <a:endParaRPr lang="da-DK" sz="2400" dirty="0"/>
          </a:p>
          <a:p>
            <a:r>
              <a:rPr lang="da-DK" sz="2400" dirty="0" smtClean="0"/>
              <a:t>Dansk statsborgerskab</a:t>
            </a:r>
          </a:p>
          <a:p>
            <a:endParaRPr lang="da-DK" sz="2400" dirty="0" smtClean="0"/>
          </a:p>
          <a:p>
            <a:r>
              <a:rPr lang="da-DK" sz="2400" dirty="0" smtClean="0"/>
              <a:t>Skattekort</a:t>
            </a:r>
          </a:p>
          <a:p>
            <a:endParaRPr lang="da-DK" sz="2400" dirty="0" smtClean="0"/>
          </a:p>
          <a:p>
            <a:r>
              <a:rPr lang="da-DK" sz="2400" dirty="0" smtClean="0"/>
              <a:t>Rejsedokumenter</a:t>
            </a:r>
          </a:p>
          <a:p>
            <a:endParaRPr lang="da-DK" sz="2400" dirty="0" smtClean="0"/>
          </a:p>
          <a:p>
            <a:r>
              <a:rPr lang="da-DK" sz="2400" dirty="0" smtClean="0"/>
              <a:t>Særligt sundhedskort til grænsependlere</a:t>
            </a:r>
            <a:endParaRPr lang="da-DK" sz="2400" dirty="0"/>
          </a:p>
        </p:txBody>
      </p:sp>
      <p:pic>
        <p:nvPicPr>
          <p:cNvPr id="13" name="Picture 4" descr="https://www.colourbox.com/download/preview/id/3423185/ts/1489072338/auth/da5051313c0263d12539d04416fb69105ebfbbf7e4d68a7c6c15c1c163afd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2" y="2573481"/>
            <a:ext cx="680824" cy="6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ww.colourbox.com/download/preview/id/3423185/ts/1489072338/auth/da5051313c0263d12539d04416fb69105ebfbbf7e4d68a7c6c15c1c163afd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6" y="3292405"/>
            <a:ext cx="680824" cy="6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www.colourbox.com/download/preview/id/3423185/ts/1489072338/auth/da5051313c0263d12539d04416fb69105ebfbbf7e4d68a7c6c15c1c163afd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8" y="4021498"/>
            <a:ext cx="680824" cy="6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www.colourbox.com/download/preview/id/3423185/ts/1489072338/auth/da5051313c0263d12539d04416fb69105ebfbbf7e4d68a7c6c15c1c163afd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2" y="4743667"/>
            <a:ext cx="680824" cy="6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www.colourbox.com/download/preview/id/3423185/ts/1489072338/auth/da5051313c0263d12539d04416fb69105ebfbbf7e4d68a7c6c15c1c163afd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2" y="5462591"/>
            <a:ext cx="680824" cy="6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www.colourbox.com/download/preview/id/3423185/ts/1489072338/auth/da5051313c0263d12539d04416fb69105ebfbbf7e4d68a7c6c15c1c163afd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8" y="366925"/>
            <a:ext cx="680824" cy="6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04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colourbox.com/download/preview/id/8856533/ts/1489071987/auth/96f265b77b72d4dabb5a6115cb4a1f49bd982e410a0e70114094dcf2d09872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5"/>
          <a:stretch/>
        </p:blipFill>
        <p:spPr bwMode="auto">
          <a:xfrm>
            <a:off x="0" y="876300"/>
            <a:ext cx="702945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frundet rektangulær billedforklaring 2"/>
          <p:cNvSpPr/>
          <p:nvPr/>
        </p:nvSpPr>
        <p:spPr>
          <a:xfrm>
            <a:off x="7505700" y="361950"/>
            <a:ext cx="3352800" cy="3219450"/>
          </a:xfrm>
          <a:prstGeom prst="wedgeRoundRectCallout">
            <a:avLst>
              <a:gd name="adj1" fmla="val -107197"/>
              <a:gd name="adj2" fmla="val 439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/>
              <a:t>Hvad hjælper Borgerservice  internationale borgere med?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14775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afrundet, diagonalt hjørne 3"/>
          <p:cNvSpPr/>
          <p:nvPr/>
        </p:nvSpPr>
        <p:spPr>
          <a:xfrm>
            <a:off x="145473" y="4840941"/>
            <a:ext cx="4790209" cy="183002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/>
              <a:t>Ombytning af kørekort</a:t>
            </a:r>
            <a:endParaRPr lang="da-DK" sz="3200" dirty="0"/>
          </a:p>
        </p:txBody>
      </p:sp>
      <p:sp>
        <p:nvSpPr>
          <p:cNvPr id="5" name="Rektangel med afrundet, diagonalt hjørne 4"/>
          <p:cNvSpPr/>
          <p:nvPr/>
        </p:nvSpPr>
        <p:spPr>
          <a:xfrm>
            <a:off x="145473" y="186018"/>
            <a:ext cx="2639291" cy="203722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 smtClean="0"/>
              <a:t>Vielser</a:t>
            </a:r>
            <a:endParaRPr lang="da-DK" sz="4400" dirty="0"/>
          </a:p>
        </p:txBody>
      </p:sp>
      <p:sp>
        <p:nvSpPr>
          <p:cNvPr id="6" name="Rektangel med afrundet, diagonalt hjørne 5"/>
          <p:cNvSpPr/>
          <p:nvPr/>
        </p:nvSpPr>
        <p:spPr>
          <a:xfrm>
            <a:off x="2976282" y="143943"/>
            <a:ext cx="4871095" cy="1971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dirty="0" smtClean="0"/>
              <a:t>Udenlandske adoptioner</a:t>
            </a:r>
            <a:endParaRPr lang="da-DK" sz="4000" dirty="0"/>
          </a:p>
        </p:txBody>
      </p:sp>
      <p:sp>
        <p:nvSpPr>
          <p:cNvPr id="7" name="Rektangel med afrundet, diagonalt hjørne 6"/>
          <p:cNvSpPr/>
          <p:nvPr/>
        </p:nvSpPr>
        <p:spPr>
          <a:xfrm>
            <a:off x="185354" y="2366682"/>
            <a:ext cx="4710446" cy="233082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/>
              <a:t>Sundhedskort</a:t>
            </a:r>
            <a:endParaRPr lang="da-DK" sz="3200" dirty="0"/>
          </a:p>
        </p:txBody>
      </p:sp>
      <p:sp>
        <p:nvSpPr>
          <p:cNvPr id="8" name="Rektangel med afrundet, diagonalt hjørne 7"/>
          <p:cNvSpPr/>
          <p:nvPr/>
        </p:nvSpPr>
        <p:spPr>
          <a:xfrm>
            <a:off x="7999778" y="4625788"/>
            <a:ext cx="4057751" cy="204517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600" dirty="0" smtClean="0"/>
              <a:t>Valgret til kommunalvalg</a:t>
            </a:r>
            <a:endParaRPr lang="da-DK" sz="3600" dirty="0"/>
          </a:p>
        </p:txBody>
      </p:sp>
      <p:sp>
        <p:nvSpPr>
          <p:cNvPr id="9" name="Rektangel med afrundet, diagonalt hjørne 8"/>
          <p:cNvSpPr/>
          <p:nvPr/>
        </p:nvSpPr>
        <p:spPr>
          <a:xfrm>
            <a:off x="5029354" y="2223246"/>
            <a:ext cx="2818023" cy="444771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800" dirty="0" err="1" smtClean="0"/>
              <a:t>NemID</a:t>
            </a:r>
            <a:endParaRPr lang="da-DK" sz="4800" dirty="0"/>
          </a:p>
        </p:txBody>
      </p:sp>
      <p:sp>
        <p:nvSpPr>
          <p:cNvPr id="10" name="Rektangel med afrundet, diagonalt hjørne 9"/>
          <p:cNvSpPr/>
          <p:nvPr/>
        </p:nvSpPr>
        <p:spPr>
          <a:xfrm>
            <a:off x="7999779" y="186018"/>
            <a:ext cx="4057751" cy="436805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 smtClean="0"/>
              <a:t>Indrejse / tildeling af CPR-nummer</a:t>
            </a: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7981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4246323" y="250521"/>
            <a:ext cx="7590773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latin typeface="+mj-lt"/>
              </a:rPr>
              <a:t>Indrejse: </a:t>
            </a:r>
          </a:p>
          <a:p>
            <a:endParaRPr lang="da-DK" dirty="0" smtClean="0"/>
          </a:p>
          <a:p>
            <a:r>
              <a:rPr lang="da-DK" dirty="0" smtClean="0"/>
              <a:t>Rettigheder og pligter – administreres efter CPR- loven</a:t>
            </a:r>
          </a:p>
          <a:p>
            <a:endParaRPr lang="da-DK" dirty="0"/>
          </a:p>
          <a:p>
            <a:r>
              <a:rPr lang="da-DK" b="1" dirty="0" smtClean="0"/>
              <a:t>For at indrejse skal man: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Møde op personligt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Opholde sig i Danmark i over 3 mdr.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Have en fast bopæl eller et fast opholdssted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 smtClean="0"/>
              <a:t>Nordiske og EU/EEA statsborgere (+ deres medfølgende familie):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har kun pligt til at melde indrejse, hvis opholdet er over 6mdr.</a:t>
            </a:r>
          </a:p>
          <a:p>
            <a:endParaRPr lang="da-DK" dirty="0" smtClean="0"/>
          </a:p>
          <a:p>
            <a:r>
              <a:rPr lang="da-DK" dirty="0" smtClean="0"/>
              <a:t>Tredjelandsstatsborgere: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Har pligt til at melde indrejse, hvis opholdet er over 3 mdr. </a:t>
            </a:r>
            <a:endParaRPr lang="da-DK" dirty="0"/>
          </a:p>
          <a:p>
            <a:endParaRPr lang="da-DK" dirty="0" smtClean="0">
              <a:sym typeface="Wingdings" panose="05000000000000000000" pitchFamily="2" charset="2"/>
            </a:endParaRPr>
          </a:p>
          <a:p>
            <a:endParaRPr lang="da-DK" dirty="0" smtClean="0">
              <a:sym typeface="Wingdings" panose="05000000000000000000" pitchFamily="2" charset="2"/>
            </a:endParaRPr>
          </a:p>
          <a:p>
            <a:endParaRPr lang="da-DK" dirty="0">
              <a:sym typeface="Wingdings" panose="05000000000000000000" pitchFamily="2" charset="2"/>
            </a:endParaRPr>
          </a:p>
          <a:p>
            <a:endParaRPr lang="da-DK" dirty="0">
              <a:sym typeface="Wingdings" panose="05000000000000000000" pitchFamily="2" charset="2"/>
            </a:endParaRPr>
          </a:p>
          <a:p>
            <a:endParaRPr lang="da-DK" dirty="0" smtClean="0">
              <a:sym typeface="Wingdings" panose="05000000000000000000" pitchFamily="2" charset="2"/>
            </a:endParaRPr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37161254"/>
              </p:ext>
            </p:extLst>
          </p:nvPr>
        </p:nvGraphicFramePr>
        <p:xfrm>
          <a:off x="4123850" y="5069671"/>
          <a:ext cx="4155855" cy="161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88646555"/>
              </p:ext>
            </p:extLst>
          </p:nvPr>
        </p:nvGraphicFramePr>
        <p:xfrm>
          <a:off x="8279705" y="5003814"/>
          <a:ext cx="3557391" cy="1710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074" name="Picture 2" descr="https://www.colourbox.com/download/preview/id/16768715/ts/1489072790/auth/75ab697aa7234988e7600c05281c47fdf955522e03b307008a1c54c8be1aa6d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5"/>
          <a:stretch/>
        </p:blipFill>
        <p:spPr bwMode="auto">
          <a:xfrm>
            <a:off x="-19050" y="0"/>
            <a:ext cx="3710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4177553" y="430306"/>
            <a:ext cx="7799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latin typeface="+mj-lt"/>
              </a:rPr>
              <a:t>Indrejse</a:t>
            </a:r>
            <a:endParaRPr lang="da-DK" sz="4400" dirty="0">
              <a:latin typeface="+mj-lt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4177553" y="1649506"/>
            <a:ext cx="74227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Krav til dokumentation:</a:t>
            </a:r>
          </a:p>
          <a:p>
            <a:endParaRPr lang="da-DK" dirty="0"/>
          </a:p>
          <a:p>
            <a:r>
              <a:rPr lang="da-DK" dirty="0" smtClean="0"/>
              <a:t>Nordiske borgere: Bevis for personnummer</a:t>
            </a:r>
          </a:p>
          <a:p>
            <a:endParaRPr lang="da-DK" dirty="0" smtClean="0"/>
          </a:p>
          <a:p>
            <a:r>
              <a:rPr lang="da-DK" dirty="0" smtClean="0"/>
              <a:t>EU-borgere: Registreringsbevis fra Statsforvaltningen</a:t>
            </a:r>
          </a:p>
          <a:p>
            <a:endParaRPr lang="da-DK" dirty="0"/>
          </a:p>
          <a:p>
            <a:r>
              <a:rPr lang="da-DK" dirty="0" smtClean="0"/>
              <a:t>Tredjelandsborgere: opholdstilladelse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Flygtninge: fra Udlændingestyrelsen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Arbejdstagere / stud: fra Styrelsen for Int. Rekruttering og Integration</a:t>
            </a:r>
          </a:p>
          <a:p>
            <a:endParaRPr lang="da-DK" dirty="0" smtClean="0"/>
          </a:p>
          <a:p>
            <a:r>
              <a:rPr lang="da-DK" b="1" dirty="0" smtClean="0"/>
              <a:t>Derudover kræves af alle:</a:t>
            </a:r>
            <a:endParaRPr lang="da-D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Udfyldelse og underskrivelse af indrejseblanket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Vielsespapirer (hvis gift)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Skilsmisseattest eller dødsattest (hvis skilt eller enke/enkemand)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Fødselsattester (hvis medfølgende børn)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Det blå EU-sygesikringsbevis (Hvis EU /EEA-borger)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5" name="Picture 2" descr="https://www.colourbox.com/download/preview/id/16768715/ts/1489072790/auth/75ab697aa7234988e7600c05281c47fdf955522e03b307008a1c54c8be1aa6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5"/>
          <a:stretch/>
        </p:blipFill>
        <p:spPr bwMode="auto">
          <a:xfrm>
            <a:off x="-19050" y="0"/>
            <a:ext cx="3710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/>
          <p:cNvPicPr>
            <a:picLocks noChangeAspect="1"/>
          </p:cNvPicPr>
          <p:nvPr/>
        </p:nvPicPr>
        <p:blipFill rotWithShape="1">
          <a:blip r:embed="rId3"/>
          <a:srcRect r="32083" b="22326"/>
          <a:stretch/>
        </p:blipFill>
        <p:spPr>
          <a:xfrm>
            <a:off x="33750" y="5196419"/>
            <a:ext cx="2179320" cy="1661581"/>
          </a:xfrm>
          <a:prstGeom prst="rect">
            <a:avLst/>
          </a:prstGeom>
        </p:spPr>
      </p:pic>
      <p:sp>
        <p:nvSpPr>
          <p:cNvPr id="15" name="Tekstfelt 14"/>
          <p:cNvSpPr txBox="1"/>
          <p:nvPr/>
        </p:nvSpPr>
        <p:spPr>
          <a:xfrm>
            <a:off x="792480" y="501933"/>
            <a:ext cx="920496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 err="1" smtClean="0"/>
              <a:t>NemID</a:t>
            </a:r>
            <a:endParaRPr lang="da-DK" sz="4000" dirty="0" smtClean="0"/>
          </a:p>
          <a:p>
            <a:endParaRPr lang="da-DK" sz="500" dirty="0" smtClean="0"/>
          </a:p>
          <a:p>
            <a:r>
              <a:rPr lang="da-DK" dirty="0" err="1" smtClean="0"/>
              <a:t>NemID</a:t>
            </a:r>
            <a:r>
              <a:rPr lang="da-DK" dirty="0" smtClean="0"/>
              <a:t> laves oftest </a:t>
            </a:r>
            <a:r>
              <a:rPr lang="da-DK" dirty="0" err="1" smtClean="0"/>
              <a:t>ifm</a:t>
            </a:r>
            <a:r>
              <a:rPr lang="da-DK" dirty="0" smtClean="0"/>
              <a:t>. indrejse efter tildeling af CPR-nummer</a:t>
            </a:r>
          </a:p>
          <a:p>
            <a:endParaRPr lang="da-DK" dirty="0"/>
          </a:p>
          <a:p>
            <a:r>
              <a:rPr lang="da-DK" dirty="0" smtClean="0"/>
              <a:t> – er indgangen til det digitale Danmark: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Melde flytning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Søge boligstøtte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Melde udrejse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Osv.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 smtClean="0"/>
              <a:t>Har man gyldigt dansk pas eller kørekort bestilles </a:t>
            </a:r>
            <a:r>
              <a:rPr lang="da-DK" dirty="0" err="1" smtClean="0"/>
              <a:t>NemID</a:t>
            </a:r>
            <a:r>
              <a:rPr lang="da-DK" dirty="0" smtClean="0"/>
              <a:t> på </a:t>
            </a:r>
            <a:r>
              <a:rPr lang="da-DK" dirty="0" smtClean="0">
                <a:hlinkClick r:id="rId4"/>
              </a:rPr>
              <a:t>www.nemid.nu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Ellers: personlig henvendelse til Borgerservice eller </a:t>
            </a:r>
            <a:r>
              <a:rPr lang="da-DK" dirty="0" err="1" smtClean="0"/>
              <a:t>NemBS</a:t>
            </a:r>
            <a:r>
              <a:rPr lang="da-DK" dirty="0" smtClean="0"/>
              <a:t> – medbring </a:t>
            </a:r>
            <a:r>
              <a:rPr lang="da-DK" dirty="0" err="1" smtClean="0"/>
              <a:t>billed</a:t>
            </a:r>
            <a:r>
              <a:rPr lang="da-DK" dirty="0" smtClean="0"/>
              <a:t>-ID</a:t>
            </a:r>
          </a:p>
          <a:p>
            <a:endParaRPr lang="da-DK" dirty="0"/>
          </a:p>
          <a:p>
            <a:r>
              <a:rPr lang="da-DK" dirty="0"/>
              <a:t>V</a:t>
            </a:r>
            <a:r>
              <a:rPr lang="da-DK" dirty="0" smtClean="0"/>
              <a:t>ed </a:t>
            </a:r>
            <a:r>
              <a:rPr lang="da-DK" dirty="0" err="1" smtClean="0"/>
              <a:t>straksudstedelse</a:t>
            </a:r>
            <a:r>
              <a:rPr lang="da-DK" dirty="0" smtClean="0"/>
              <a:t> svares på kontrolspørgsmål eller medbring vitterlighedsvidne</a:t>
            </a:r>
            <a:endParaRPr lang="da-DK" dirty="0"/>
          </a:p>
          <a:p>
            <a:endParaRPr lang="da-DK" sz="1600" dirty="0"/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417" y="5164610"/>
            <a:ext cx="2182557" cy="1664352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 rotWithShape="1">
          <a:blip r:embed="rId3"/>
          <a:srcRect r="32083" b="22326"/>
          <a:stretch/>
        </p:blipFill>
        <p:spPr>
          <a:xfrm>
            <a:off x="4870747" y="5188701"/>
            <a:ext cx="2179320" cy="1661581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 rotWithShape="1">
          <a:blip r:embed="rId3"/>
          <a:srcRect r="32083" b="22326"/>
          <a:stretch/>
        </p:blipFill>
        <p:spPr>
          <a:xfrm>
            <a:off x="7485841" y="5167382"/>
            <a:ext cx="2179320" cy="1661581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 rotWithShape="1">
          <a:blip r:embed="rId3"/>
          <a:srcRect r="32083" b="22326"/>
          <a:stretch/>
        </p:blipFill>
        <p:spPr>
          <a:xfrm>
            <a:off x="9856099" y="5167383"/>
            <a:ext cx="2179320" cy="16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62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olourbox.com/download/preview/id/7089828/ts/1489416806/auth/6b01cf7cb7fa65ea697df0ea29daca2d7acb0c1c54c380d39b63cfbc24d8a1c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7732"/>
          <a:stretch/>
        </p:blipFill>
        <p:spPr bwMode="auto">
          <a:xfrm>
            <a:off x="0" y="1"/>
            <a:ext cx="414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/>
          <p:cNvSpPr txBox="1"/>
          <p:nvPr/>
        </p:nvSpPr>
        <p:spPr>
          <a:xfrm>
            <a:off x="4305300" y="317500"/>
            <a:ext cx="77470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latin typeface="+mj-lt"/>
              </a:rPr>
              <a:t>Digital post</a:t>
            </a:r>
          </a:p>
          <a:p>
            <a:endParaRPr lang="da-DK" sz="2000" dirty="0">
              <a:latin typeface="+mj-lt"/>
            </a:endParaRPr>
          </a:p>
          <a:p>
            <a:r>
              <a:rPr lang="da-DK" sz="2000" dirty="0" err="1" smtClean="0">
                <a:latin typeface="+mj-lt"/>
              </a:rPr>
              <a:t>NemID</a:t>
            </a:r>
            <a:r>
              <a:rPr lang="da-DK" sz="2000" dirty="0" smtClean="0">
                <a:latin typeface="+mj-lt"/>
              </a:rPr>
              <a:t> og digital post er ofte en udfordring for internationale tilflyttere</a:t>
            </a:r>
          </a:p>
          <a:p>
            <a:endParaRPr lang="da-DK" sz="2000" dirty="0">
              <a:latin typeface="+mj-lt"/>
            </a:endParaRPr>
          </a:p>
          <a:p>
            <a:r>
              <a:rPr lang="da-DK" sz="2000" dirty="0" smtClean="0">
                <a:latin typeface="+mj-lt"/>
              </a:rPr>
              <a:t>Problem ift. at de flytter meget og ikke melder udrejse</a:t>
            </a:r>
          </a:p>
          <a:p>
            <a:endParaRPr lang="da-DK" sz="2000" dirty="0" smtClean="0">
              <a:latin typeface="+mj-lt"/>
            </a:endParaRPr>
          </a:p>
          <a:p>
            <a:r>
              <a:rPr lang="da-DK" sz="2000" b="1" dirty="0" smtClean="0">
                <a:latin typeface="+mj-lt"/>
              </a:rPr>
              <a:t>Case: </a:t>
            </a:r>
          </a:p>
          <a:p>
            <a:r>
              <a:rPr lang="da-DK" sz="2000" dirty="0" smtClean="0">
                <a:latin typeface="+mj-lt"/>
              </a:rPr>
              <a:t>Franskmanden, der ikke kunne indrejses pga. anden lejers manglende opmærksomhed på digital post med </a:t>
            </a:r>
            <a:r>
              <a:rPr lang="da-DK" sz="2000" dirty="0" err="1" smtClean="0">
                <a:latin typeface="+mj-lt"/>
              </a:rPr>
              <a:t>logiværtserklæring</a:t>
            </a:r>
            <a:r>
              <a:rPr lang="da-DK" sz="2000" dirty="0" smtClean="0">
                <a:latin typeface="+mj-lt"/>
              </a:rPr>
              <a:t> og manglende meldt udrejse fra andre lejere</a:t>
            </a:r>
          </a:p>
          <a:p>
            <a:endParaRPr lang="da-DK" sz="2000" dirty="0">
              <a:latin typeface="+mj-lt"/>
            </a:endParaRPr>
          </a:p>
          <a:p>
            <a:r>
              <a:rPr lang="da-DK" sz="2000" b="1" dirty="0" smtClean="0">
                <a:latin typeface="+mj-lt"/>
              </a:rPr>
              <a:t>Man kan blive fritaget for digital post, hvis?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+mj-lt"/>
              </a:rPr>
              <a:t>Man ikke har tilstrækkelig </a:t>
            </a:r>
            <a:r>
              <a:rPr lang="da-DK" sz="2000" dirty="0" err="1" smtClean="0">
                <a:latin typeface="+mj-lt"/>
              </a:rPr>
              <a:t>netforbindelse</a:t>
            </a:r>
            <a:r>
              <a:rPr lang="da-DK" sz="2000" dirty="0" smtClean="0">
                <a:latin typeface="+mj-lt"/>
              </a:rPr>
              <a:t> i hjemmet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+mj-lt"/>
              </a:rPr>
              <a:t>Har fysisk el. kognitiv funktionsnedsættelse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+mj-lt"/>
              </a:rPr>
              <a:t>Er registreret som udrejst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+mj-lt"/>
              </a:rPr>
              <a:t>Er hjemløs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+mj-lt"/>
              </a:rPr>
              <a:t>Har praktisk vanskeligheder ved at skaffe </a:t>
            </a:r>
            <a:r>
              <a:rPr lang="da-DK" sz="2000" dirty="0" err="1" smtClean="0">
                <a:latin typeface="+mj-lt"/>
              </a:rPr>
              <a:t>NemID</a:t>
            </a:r>
            <a:endParaRPr lang="da-DK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u="sng" dirty="0" smtClean="0">
                <a:latin typeface="+mj-lt"/>
              </a:rPr>
              <a:t>Har sproglige vanskeligheder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 smtClean="0">
              <a:latin typeface="+mj-lt"/>
            </a:endParaRPr>
          </a:p>
          <a:p>
            <a:r>
              <a:rPr lang="da-DK" sz="2000" dirty="0" smtClean="0">
                <a:latin typeface="+mj-lt"/>
              </a:rPr>
              <a:t> </a:t>
            </a:r>
            <a:endParaRPr lang="da-DK" sz="2000" dirty="0">
              <a:latin typeface="+mj-lt"/>
            </a:endParaRPr>
          </a:p>
          <a:p>
            <a:endParaRPr lang="da-DK" sz="2000" dirty="0" smtClean="0">
              <a:latin typeface="+mj-lt"/>
            </a:endParaRPr>
          </a:p>
          <a:p>
            <a:endParaRPr lang="da-DK" sz="2000" dirty="0">
              <a:latin typeface="+mj-lt"/>
            </a:endParaRPr>
          </a:p>
          <a:p>
            <a:endParaRPr lang="da-DK" sz="2000" dirty="0">
              <a:latin typeface="+mj-lt"/>
            </a:endParaRPr>
          </a:p>
          <a:p>
            <a:endParaRPr lang="da-DK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8486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1167</Words>
  <Application>Microsoft Office PowerPoint</Application>
  <PresentationFormat>Widescreen</PresentationFormat>
  <Paragraphs>307</Paragraphs>
  <Slides>20</Slides>
  <Notes>19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Office-tema</vt:lpstr>
      <vt:lpstr>Borgerservice for  internationale borgere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Kirsten Vestergaard Lauridsen</dc:creator>
  <cp:lastModifiedBy>Kirsten Vestergaard Lauridsen</cp:lastModifiedBy>
  <cp:revision>102</cp:revision>
  <dcterms:created xsi:type="dcterms:W3CDTF">2017-03-07T12:29:40Z</dcterms:created>
  <dcterms:modified xsi:type="dcterms:W3CDTF">2017-03-14T15:31:28Z</dcterms:modified>
</cp:coreProperties>
</file>